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5.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C9B89-5D4E-40EC-83DD-24D5108EC90B}" type="datetimeFigureOut">
              <a:rPr lang="en-US" smtClean="0"/>
              <a:pPr/>
              <a:t>3/3/2011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BCB5C-129C-4F1F-B16E-F8FD11235C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8BCB5C-129C-4F1F-B16E-F8FD11235C73}"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AC3B30B-95CB-3C4A-9D75-6D0FBA3BC286}" type="datetimeFigureOut">
              <a:rPr lang="en-US" smtClean="0"/>
              <a:pPr/>
              <a:t>3/3/2011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BAEFF93-6414-9941-A1A9-7FAC44CFEB9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C3B30B-95CB-3C4A-9D75-6D0FBA3BC286}"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EFF93-6414-9941-A1A9-7FAC44CFEB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AC3B30B-95CB-3C4A-9D75-6D0FBA3BC286}" type="datetimeFigureOut">
              <a:rPr lang="en-US" smtClean="0"/>
              <a:pPr/>
              <a:t>3/3/2011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BAEFF93-6414-9941-A1A9-7FAC44CFEB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C3B30B-95CB-3C4A-9D75-6D0FBA3BC286}"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BAEFF93-6414-9941-A1A9-7FAC44CFEB9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AC3B30B-95CB-3C4A-9D75-6D0FBA3BC286}" type="datetimeFigureOut">
              <a:rPr lang="en-US" smtClean="0"/>
              <a:pPr/>
              <a:t>3/3/2011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BAEFF93-6414-9941-A1A9-7FAC44CFEB9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AC3B30B-95CB-3C4A-9D75-6D0FBA3BC286}" type="datetimeFigureOut">
              <a:rPr lang="en-US" smtClean="0"/>
              <a:pPr/>
              <a:t>3/3/2011</a:t>
            </a:fld>
            <a:endParaRPr lang="en-US"/>
          </a:p>
        </p:txBody>
      </p:sp>
      <p:sp>
        <p:nvSpPr>
          <p:cNvPr id="10" name="Slide Number Placeholder 9"/>
          <p:cNvSpPr>
            <a:spLocks noGrp="1"/>
          </p:cNvSpPr>
          <p:nvPr>
            <p:ph type="sldNum" sz="quarter" idx="16"/>
          </p:nvPr>
        </p:nvSpPr>
        <p:spPr/>
        <p:txBody>
          <a:bodyPr rtlCol="0"/>
          <a:lstStyle/>
          <a:p>
            <a:fld id="{8BAEFF93-6414-9941-A1A9-7FAC44CFEB9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AC3B30B-95CB-3C4A-9D75-6D0FBA3BC286}" type="datetimeFigureOut">
              <a:rPr lang="en-US" smtClean="0"/>
              <a:pPr/>
              <a:t>3/3/2011</a:t>
            </a:fld>
            <a:endParaRPr lang="en-US"/>
          </a:p>
        </p:txBody>
      </p:sp>
      <p:sp>
        <p:nvSpPr>
          <p:cNvPr id="12" name="Slide Number Placeholder 11"/>
          <p:cNvSpPr>
            <a:spLocks noGrp="1"/>
          </p:cNvSpPr>
          <p:nvPr>
            <p:ph type="sldNum" sz="quarter" idx="16"/>
          </p:nvPr>
        </p:nvSpPr>
        <p:spPr/>
        <p:txBody>
          <a:bodyPr rtlCol="0"/>
          <a:lstStyle/>
          <a:p>
            <a:fld id="{8BAEFF93-6414-9941-A1A9-7FAC44CFEB9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C3B30B-95CB-3C4A-9D75-6D0FBA3BC286}" type="datetimeFigureOut">
              <a:rPr lang="en-US" smtClean="0"/>
              <a:pPr/>
              <a:t>3/3/2011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BAEFF93-6414-9941-A1A9-7FAC44CFEB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3B30B-95CB-3C4A-9D75-6D0FBA3BC286}" type="datetimeFigureOut">
              <a:rPr lang="en-US" smtClean="0"/>
              <a:pPr/>
              <a:t>3/3/2011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BAEFF93-6414-9941-A1A9-7FAC44CFEB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C3B30B-95CB-3C4A-9D75-6D0FBA3BC286}"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BAEFF93-6414-9941-A1A9-7FAC44CFEB9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AC3B30B-95CB-3C4A-9D75-6D0FBA3BC286}" type="datetimeFigureOut">
              <a:rPr lang="en-US" smtClean="0"/>
              <a:pPr/>
              <a:t>3/3/2011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BAEFF93-6414-9941-A1A9-7FAC44CFEB9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AC3B30B-95CB-3C4A-9D75-6D0FBA3BC286}" type="datetimeFigureOut">
              <a:rPr lang="en-US" smtClean="0"/>
              <a:pPr/>
              <a:t>3/3/2011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BAEFF93-6414-9941-A1A9-7FAC44CFEB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Collection 2:</a:t>
            </a:r>
            <a:br>
              <a:rPr lang="en-US" dirty="0" smtClean="0"/>
            </a:br>
            <a:r>
              <a:rPr lang="en-US" dirty="0" smtClean="0"/>
              <a:t>do the right thing</a:t>
            </a:r>
            <a:endParaRPr lang="en-US" dirty="0"/>
          </a:p>
        </p:txBody>
      </p:sp>
      <p:sp>
        <p:nvSpPr>
          <p:cNvPr id="3" name="Subtitle 2"/>
          <p:cNvSpPr>
            <a:spLocks noGrp="1"/>
          </p:cNvSpPr>
          <p:nvPr>
            <p:ph type="subTitle" idx="1"/>
          </p:nvPr>
        </p:nvSpPr>
        <p:spPr/>
        <p:txBody>
          <a:bodyPr/>
          <a:lstStyle/>
          <a:p>
            <a:r>
              <a:rPr lang="en-US" dirty="0" smtClean="0"/>
              <a:t>8</a:t>
            </a:r>
            <a:r>
              <a:rPr lang="en-US" baseline="30000" dirty="0" smtClean="0"/>
              <a:t>th</a:t>
            </a:r>
            <a:r>
              <a:rPr lang="en-US" dirty="0" smtClean="0"/>
              <a:t> grade Literature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3" name="Content Placeholder 2"/>
          <p:cNvSpPr>
            <a:spLocks noGrp="1"/>
          </p:cNvSpPr>
          <p:nvPr>
            <p:ph sz="quarter" idx="1"/>
          </p:nvPr>
        </p:nvSpPr>
        <p:spPr/>
        <p:txBody>
          <a:bodyPr/>
          <a:lstStyle/>
          <a:p>
            <a:r>
              <a:rPr lang="en-US" dirty="0" smtClean="0"/>
              <a:t>1. Fugitives</a:t>
            </a:r>
          </a:p>
          <a:p>
            <a:r>
              <a:rPr lang="en-US" dirty="0" smtClean="0"/>
              <a:t>2. Incomprehensible</a:t>
            </a:r>
          </a:p>
          <a:p>
            <a:r>
              <a:rPr lang="en-US" dirty="0" smtClean="0"/>
              <a:t>3. Incentive</a:t>
            </a:r>
          </a:p>
          <a:p>
            <a:r>
              <a:rPr lang="en-US" dirty="0" smtClean="0"/>
              <a:t>4. Dispel</a:t>
            </a:r>
          </a:p>
          <a:p>
            <a:r>
              <a:rPr lang="en-US" dirty="0" smtClean="0"/>
              <a:t>5. Eloquence</a:t>
            </a:r>
            <a:endParaRPr lang="en-US" dirty="0"/>
          </a:p>
        </p:txBody>
      </p:sp>
      <p:sp>
        <p:nvSpPr>
          <p:cNvPr id="4" name="Content Placeholder 3"/>
          <p:cNvSpPr>
            <a:spLocks noGrp="1"/>
          </p:cNvSpPr>
          <p:nvPr>
            <p:ph sz="quarter" idx="2"/>
          </p:nvPr>
        </p:nvSpPr>
        <p:spPr/>
        <p:txBody>
          <a:bodyPr/>
          <a:lstStyle/>
          <a:p>
            <a:r>
              <a:rPr lang="en-US" dirty="0" smtClean="0"/>
              <a:t>A. Motivation</a:t>
            </a:r>
          </a:p>
          <a:p>
            <a:r>
              <a:rPr lang="en-US" dirty="0" smtClean="0"/>
              <a:t>B. Impossible to understand</a:t>
            </a:r>
          </a:p>
          <a:p>
            <a:r>
              <a:rPr lang="en-US" dirty="0" smtClean="0"/>
              <a:t>C. Ability to write or speak gracefully</a:t>
            </a:r>
          </a:p>
          <a:p>
            <a:r>
              <a:rPr lang="en-US" dirty="0" smtClean="0"/>
              <a:t>D. People fleeing from danger</a:t>
            </a:r>
          </a:p>
          <a:p>
            <a:r>
              <a:rPr lang="en-US" dirty="0" smtClean="0"/>
              <a:t>E. Scatter; drive away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Reading Assignment</a:t>
            </a:r>
            <a:endParaRPr lang="en-US" dirty="0"/>
          </a:p>
        </p:txBody>
      </p:sp>
      <p:sp>
        <p:nvSpPr>
          <p:cNvPr id="6" name="Content Placeholder 5"/>
          <p:cNvSpPr>
            <a:spLocks noGrp="1"/>
          </p:cNvSpPr>
          <p:nvPr>
            <p:ph sz="quarter" idx="1"/>
          </p:nvPr>
        </p:nvSpPr>
        <p:spPr/>
        <p:txBody>
          <a:bodyPr/>
          <a:lstStyle/>
          <a:p>
            <a:r>
              <a:rPr lang="en-US" dirty="0" smtClean="0"/>
              <a:t>Read “ from Harriet Tubman” pgs. 144-152</a:t>
            </a:r>
          </a:p>
          <a:p>
            <a:r>
              <a:rPr lang="en-US" dirty="0" smtClean="0"/>
              <a:t>As you read</a:t>
            </a:r>
            <a:r>
              <a:rPr lang="en-US" smtClean="0"/>
              <a:t>, complete </a:t>
            </a:r>
            <a:r>
              <a:rPr lang="en-US" dirty="0" smtClean="0"/>
              <a:t>worksheet</a:t>
            </a:r>
          </a:p>
          <a:p>
            <a:r>
              <a:rPr lang="en-US" dirty="0" smtClean="0"/>
              <a:t>After you read, complete vocabulary development worksheet</a:t>
            </a:r>
          </a:p>
          <a:p>
            <a:r>
              <a:rPr lang="en-US" dirty="0" smtClean="0"/>
              <a:t>After you read, write a biographical sketch</a:t>
            </a:r>
          </a:p>
          <a:p>
            <a:pPr lvl="1"/>
            <a:r>
              <a:rPr lang="en-US" dirty="0" smtClean="0"/>
              <a:t>Writing assignment on page 154</a:t>
            </a:r>
          </a:p>
          <a:p>
            <a:pPr lvl="1"/>
            <a:r>
              <a:rPr lang="en-US" dirty="0" smtClean="0"/>
              <a:t>Word requirement- </a:t>
            </a:r>
          </a:p>
          <a:p>
            <a:pPr lvl="1"/>
            <a:r>
              <a:rPr lang="en-US" dirty="0" smtClean="0"/>
              <a:t>In your own words, no copying and pasting!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249381" y="1600200"/>
            <a:ext cx="8714509" cy="5063836"/>
          </a:xfrm>
        </p:spPr>
        <p:txBody>
          <a:bodyPr>
            <a:normAutofit lnSpcReduction="10000"/>
          </a:bodyPr>
          <a:lstStyle/>
          <a:p>
            <a:r>
              <a:rPr lang="en-US" dirty="0" smtClean="0"/>
              <a:t>Informational  Text- “The Fugitive Slave Acts of 1793 and 1850” a link “Harriet Tubman”</a:t>
            </a:r>
          </a:p>
          <a:p>
            <a:r>
              <a:rPr lang="en-US" dirty="0" smtClean="0"/>
              <a:t>Reading Skills- Analyze text structures</a:t>
            </a:r>
          </a:p>
          <a:p>
            <a:r>
              <a:rPr lang="en-US" dirty="0" smtClean="0"/>
              <a:t>Reading Focus- Using Text Structures to Organize Ideas</a:t>
            </a:r>
          </a:p>
          <a:p>
            <a:pPr lvl="1"/>
            <a:r>
              <a:rPr lang="en-US" dirty="0" smtClean="0"/>
              <a:t>Kinds of Text Structures</a:t>
            </a:r>
          </a:p>
          <a:p>
            <a:pPr lvl="2"/>
            <a:r>
              <a:rPr lang="en-US" dirty="0" smtClean="0"/>
              <a:t>Enumeration or sequence- explaining things first, second, third, and so on</a:t>
            </a:r>
          </a:p>
          <a:p>
            <a:pPr lvl="2"/>
            <a:r>
              <a:rPr lang="en-US" dirty="0" smtClean="0"/>
              <a:t>Chronology- describing events in the order in which they happen</a:t>
            </a:r>
          </a:p>
          <a:p>
            <a:pPr lvl="2"/>
            <a:r>
              <a:rPr lang="en-US" dirty="0" smtClean="0"/>
              <a:t>Comparison and contrast- showing how one thing is similar to or different from another thing</a:t>
            </a:r>
          </a:p>
          <a:p>
            <a:pPr lvl="2"/>
            <a:r>
              <a:rPr lang="en-US" dirty="0" smtClean="0"/>
              <a:t>Cause and effect- showing how one event causes another event and so 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lstStyle/>
          <a:p>
            <a:r>
              <a:rPr lang="en-US" dirty="0" smtClean="0"/>
              <a:t>Background- The text that follows is a summary of 2 laws that were important in the lives of Harriet Tubman and all blacks in America, slave owners, and citizens of the Northern states</a:t>
            </a:r>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informational text “The Fugitive Slave Acts of 1793 and 1850”</a:t>
            </a:r>
          </a:p>
          <a:p>
            <a:r>
              <a:rPr lang="en-US" dirty="0" smtClean="0"/>
              <a:t>As you read, determine what kinds of text structures are used to organize the text</a:t>
            </a:r>
          </a:p>
          <a:p>
            <a:r>
              <a:rPr lang="en-US" dirty="0" smtClean="0"/>
              <a:t>After you read, complete questions 1-5 in the test practice test and 1-5 under the constructed response heading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193964" y="1600200"/>
            <a:ext cx="8756072" cy="4953000"/>
          </a:xfrm>
        </p:spPr>
        <p:txBody>
          <a:bodyPr>
            <a:normAutofit lnSpcReduction="10000"/>
          </a:bodyPr>
          <a:lstStyle/>
          <a:p>
            <a:r>
              <a:rPr lang="en-US" dirty="0" smtClean="0"/>
              <a:t>“Barbara </a:t>
            </a:r>
            <a:r>
              <a:rPr lang="en-US" dirty="0" err="1" smtClean="0"/>
              <a:t>Frietchie</a:t>
            </a:r>
            <a:r>
              <a:rPr lang="en-US" dirty="0" smtClean="0"/>
              <a:t>” by John Greenleaf Whittier</a:t>
            </a:r>
          </a:p>
          <a:p>
            <a:r>
              <a:rPr lang="en-US" dirty="0" smtClean="0"/>
              <a:t>About the Author</a:t>
            </a:r>
          </a:p>
          <a:p>
            <a:pPr lvl="1"/>
            <a:r>
              <a:rPr lang="en-US" dirty="0" smtClean="0"/>
              <a:t>Was born and raised on a farm in Massachusetts; part of a Quaker family; he devoted most of his life to </a:t>
            </a:r>
            <a:r>
              <a:rPr lang="en-US" dirty="0" err="1" smtClean="0"/>
              <a:t>anitslavery</a:t>
            </a:r>
            <a:endParaRPr lang="en-US" dirty="0" smtClean="0"/>
          </a:p>
          <a:p>
            <a:r>
              <a:rPr lang="en-US" dirty="0" smtClean="0"/>
              <a:t>Literary &amp; Reading Skills</a:t>
            </a:r>
          </a:p>
          <a:p>
            <a:pPr lvl="1"/>
            <a:r>
              <a:rPr lang="en-US" dirty="0" smtClean="0"/>
              <a:t>Analyze character; compare and contrast characters; paraphrase a poem</a:t>
            </a:r>
          </a:p>
          <a:p>
            <a:r>
              <a:rPr lang="en-US" dirty="0" smtClean="0"/>
              <a:t>Literary Focus- A Character’s Character</a:t>
            </a:r>
          </a:p>
          <a:p>
            <a:pPr lvl="1"/>
            <a:r>
              <a:rPr lang="en-US" dirty="0" smtClean="0"/>
              <a:t>How a person reacts to a challenge can be considered a test of character</a:t>
            </a:r>
          </a:p>
          <a:p>
            <a:pPr lvl="1"/>
            <a:r>
              <a:rPr lang="en-US" dirty="0" smtClean="0"/>
              <a:t>Character- a person’s essential quality or personality</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Reading Skills Focus- Paraphrasing: Saying it your way</a:t>
            </a:r>
          </a:p>
          <a:p>
            <a:pPr lvl="1"/>
            <a:r>
              <a:rPr lang="en-US" dirty="0" smtClean="0"/>
              <a:t>Paraphrasing- means restating a writer’s text in your own words</a:t>
            </a:r>
          </a:p>
          <a:p>
            <a:pPr lvl="1"/>
            <a:r>
              <a:rPr lang="en-US" dirty="0" smtClean="0"/>
              <a:t>A paraphrase differs from a summary because a summary retells only the most important points in a text</a:t>
            </a:r>
          </a:p>
          <a:p>
            <a:r>
              <a:rPr lang="en-US" dirty="0" smtClean="0"/>
              <a:t>Background</a:t>
            </a:r>
          </a:p>
          <a:p>
            <a:pPr lvl="1"/>
            <a:r>
              <a:rPr lang="en-US" dirty="0" smtClean="0"/>
              <a:t>This poem is set during the civil war. This poem is based on the events of the Union forces and the 2</a:t>
            </a:r>
            <a:r>
              <a:rPr lang="en-US" baseline="30000" dirty="0" smtClean="0"/>
              <a:t>nd</a:t>
            </a:r>
            <a:r>
              <a:rPr lang="en-US" dirty="0" smtClean="0"/>
              <a:t> battle of Bull Run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lstStyle/>
          <a:p>
            <a:r>
              <a:rPr lang="en-US" dirty="0" smtClean="0"/>
              <a:t>Staff- pole</a:t>
            </a:r>
          </a:p>
          <a:p>
            <a:r>
              <a:rPr lang="en-US" dirty="0" smtClean="0"/>
              <a:t>Tread- step</a:t>
            </a:r>
          </a:p>
          <a:p>
            <a:r>
              <a:rPr lang="en-US" dirty="0" smtClean="0"/>
              <a:t>Rent- tore</a:t>
            </a:r>
          </a:p>
          <a:p>
            <a:r>
              <a:rPr lang="en-US" dirty="0" smtClean="0"/>
              <a:t>Stirred- woke up</a:t>
            </a:r>
          </a:p>
          <a:p>
            <a:r>
              <a:rPr lang="en-US" dirty="0" smtClean="0"/>
              <a:t>Host- army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3" name="Content Placeholder 2"/>
          <p:cNvSpPr>
            <a:spLocks noGrp="1"/>
          </p:cNvSpPr>
          <p:nvPr>
            <p:ph sz="quarter" idx="1"/>
          </p:nvPr>
        </p:nvSpPr>
        <p:spPr/>
        <p:txBody>
          <a:bodyPr/>
          <a:lstStyle/>
          <a:p>
            <a:r>
              <a:rPr lang="en-US" dirty="0" smtClean="0"/>
              <a:t>What natural disaster might topple a flag’s staff?</a:t>
            </a:r>
          </a:p>
          <a:p>
            <a:r>
              <a:rPr lang="en-US" dirty="0" smtClean="0"/>
              <a:t>What would you do if you heard a heavy tread outside your window at night?</a:t>
            </a:r>
          </a:p>
          <a:p>
            <a:r>
              <a:rPr lang="en-US" dirty="0" smtClean="0"/>
              <a:t>If your shirt had been rent, what would you do?</a:t>
            </a:r>
          </a:p>
          <a:p>
            <a:r>
              <a:rPr lang="en-US" dirty="0" smtClean="0"/>
              <a:t>If you knocked on a friend’s door and no one stirred, what would you do?</a:t>
            </a:r>
          </a:p>
          <a:p>
            <a:r>
              <a:rPr lang="en-US" dirty="0" smtClean="0"/>
              <a:t>What would you do if your neighbor had a host of loud friends who kept you up all night?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“Barbara </a:t>
            </a:r>
            <a:r>
              <a:rPr lang="en-US" dirty="0" err="1" smtClean="0"/>
              <a:t>Frietchie</a:t>
            </a:r>
            <a:r>
              <a:rPr lang="en-US" dirty="0" smtClean="0"/>
              <a:t>” pgs. 163-165</a:t>
            </a:r>
          </a:p>
          <a:p>
            <a:r>
              <a:rPr lang="en-US" dirty="0" smtClean="0"/>
              <a:t>As you read, see what the character Barbara </a:t>
            </a:r>
            <a:r>
              <a:rPr lang="en-US" dirty="0" err="1" smtClean="0"/>
              <a:t>Frietchie</a:t>
            </a:r>
            <a:r>
              <a:rPr lang="en-US" dirty="0" smtClean="0"/>
              <a:t> reveals about her character when she decides to be different from the crowd</a:t>
            </a:r>
          </a:p>
          <a:p>
            <a:r>
              <a:rPr lang="en-US" dirty="0" smtClean="0"/>
              <a:t>As you read, complete character graph, paraphrase organizer, and worksheet</a:t>
            </a:r>
          </a:p>
          <a:p>
            <a:r>
              <a:rPr lang="en-US" dirty="0" smtClean="0"/>
              <a:t>After you read, complete </a:t>
            </a:r>
            <a:r>
              <a:rPr lang="en-US" dirty="0" err="1" smtClean="0"/>
              <a:t>vocab</a:t>
            </a:r>
            <a:r>
              <a:rPr lang="en-US" dirty="0" smtClean="0"/>
              <a:t> </a:t>
            </a:r>
            <a:r>
              <a:rPr lang="en-US" smtClean="0"/>
              <a:t>development worksheet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the Collection</a:t>
            </a:r>
            <a:endParaRPr lang="en-US" dirty="0"/>
          </a:p>
        </p:txBody>
      </p:sp>
      <p:sp>
        <p:nvSpPr>
          <p:cNvPr id="3" name="Content Placeholder 2"/>
          <p:cNvSpPr>
            <a:spLocks noGrp="1"/>
          </p:cNvSpPr>
          <p:nvPr>
            <p:ph sz="quarter" idx="1"/>
          </p:nvPr>
        </p:nvSpPr>
        <p:spPr/>
        <p:txBody>
          <a:bodyPr/>
          <a:lstStyle/>
          <a:p>
            <a:r>
              <a:rPr lang="en-US" dirty="0" smtClean="0"/>
              <a:t>The selections in this collection show real people from history and fictional characters struggling to act responsibly and do what is right.</a:t>
            </a:r>
          </a:p>
          <a:p>
            <a:r>
              <a:rPr lang="en-US" dirty="0" smtClean="0"/>
              <a:t>Literary &amp; Reading Skills</a:t>
            </a:r>
          </a:p>
          <a:p>
            <a:pPr lvl="1"/>
            <a:r>
              <a:rPr lang="en-US" dirty="0" smtClean="0"/>
              <a:t>Analyze character and characterization; compare and contrast characters from different historical eras</a:t>
            </a:r>
          </a:p>
          <a:p>
            <a:pPr lvl="1"/>
            <a:r>
              <a:rPr lang="en-US" dirty="0" smtClean="0"/>
              <a:t>Compare and contrast the way ideas are treated and organized texts</a:t>
            </a:r>
          </a:p>
          <a:p>
            <a:pPr>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612648" y="1600199"/>
            <a:ext cx="8153400" cy="4869873"/>
          </a:xfrm>
        </p:spPr>
        <p:txBody>
          <a:bodyPr>
            <a:normAutofit fontScale="92500"/>
          </a:bodyPr>
          <a:lstStyle/>
          <a:p>
            <a:r>
              <a:rPr lang="en-US" dirty="0" smtClean="0"/>
              <a:t>“Too Soon A Woman” by Dorothy M. Johnson</a:t>
            </a:r>
          </a:p>
          <a:p>
            <a:r>
              <a:rPr lang="en-US" dirty="0" smtClean="0"/>
              <a:t>About the Author</a:t>
            </a:r>
          </a:p>
          <a:p>
            <a:pPr lvl="1"/>
            <a:r>
              <a:rPr lang="en-US" dirty="0" smtClean="0"/>
              <a:t>Made the west her home- both physical and literary; known for her sensitive, realistic portrayals of the American West; some of her stories were made into movies</a:t>
            </a:r>
          </a:p>
          <a:p>
            <a:r>
              <a:rPr lang="en-US" dirty="0" smtClean="0"/>
              <a:t>Literary &amp; Reading Skills</a:t>
            </a:r>
          </a:p>
          <a:p>
            <a:pPr lvl="1"/>
            <a:r>
              <a:rPr lang="en-US" dirty="0" smtClean="0"/>
              <a:t>Analyze character motivation; summarize a story</a:t>
            </a:r>
          </a:p>
          <a:p>
            <a:r>
              <a:rPr lang="en-US" dirty="0" smtClean="0"/>
              <a:t>Literary Focus-Motivation</a:t>
            </a:r>
          </a:p>
          <a:p>
            <a:pPr lvl="1"/>
            <a:r>
              <a:rPr lang="en-US" dirty="0" smtClean="0"/>
              <a:t>Motivation- the reason for the behavior</a:t>
            </a:r>
          </a:p>
          <a:p>
            <a:pPr lvl="1"/>
            <a:r>
              <a:rPr lang="en-US" dirty="0" smtClean="0"/>
              <a:t>As you read this story, determine what the motivations were for the characters’ actions</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lstStyle/>
          <a:p>
            <a:r>
              <a:rPr lang="en-US" dirty="0" smtClean="0"/>
              <a:t>Reading Skills Focus- Summarizing: Keep It Simple</a:t>
            </a:r>
          </a:p>
          <a:p>
            <a:pPr lvl="1"/>
            <a:r>
              <a:rPr lang="en-US" dirty="0" smtClean="0"/>
              <a:t>Summary- a short restatement of the main events and essential ideas in a work</a:t>
            </a:r>
          </a:p>
          <a:p>
            <a:pPr lvl="1"/>
            <a:r>
              <a:rPr lang="en-US" dirty="0" smtClean="0"/>
              <a:t>When you summarize a story, briefly identify the major characters. Then, in your own words, describe the characters’ problems, state the main events, and explain how the problems are finally resolved.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lstStyle/>
          <a:p>
            <a:r>
              <a:rPr lang="en-US" dirty="0" smtClean="0"/>
              <a:t>Skimpy- less than enough</a:t>
            </a:r>
          </a:p>
          <a:p>
            <a:r>
              <a:rPr lang="en-US" dirty="0" smtClean="0"/>
              <a:t>Grudging- reluctant; unwilling</a:t>
            </a:r>
          </a:p>
          <a:p>
            <a:r>
              <a:rPr lang="en-US" dirty="0" smtClean="0"/>
              <a:t>Gaunt- very thin and bony</a:t>
            </a:r>
          </a:p>
          <a:p>
            <a:r>
              <a:rPr lang="en-US" dirty="0" smtClean="0"/>
              <a:t>Rummaged- searched through the contents of something</a:t>
            </a:r>
          </a:p>
          <a:p>
            <a:r>
              <a:rPr lang="en-US" dirty="0" smtClean="0"/>
              <a:t>Savoring- enjoying with great delight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3" name="Content Placeholder 2"/>
          <p:cNvSpPr>
            <a:spLocks noGrp="1"/>
          </p:cNvSpPr>
          <p:nvPr>
            <p:ph sz="quarter" idx="1"/>
          </p:nvPr>
        </p:nvSpPr>
        <p:spPr/>
        <p:txBody>
          <a:bodyPr/>
          <a:lstStyle/>
          <a:p>
            <a:r>
              <a:rPr lang="en-US" dirty="0" smtClean="0"/>
              <a:t>Describe a meal you have eaten that was </a:t>
            </a:r>
            <a:r>
              <a:rPr lang="en-US" u="sng" dirty="0" smtClean="0"/>
              <a:t>skimpy</a:t>
            </a:r>
            <a:r>
              <a:rPr lang="en-US" dirty="0" smtClean="0"/>
              <a:t>.</a:t>
            </a:r>
          </a:p>
          <a:p>
            <a:r>
              <a:rPr lang="en-US" dirty="0" smtClean="0"/>
              <a:t>Describe a situation in which you did a </a:t>
            </a:r>
            <a:r>
              <a:rPr lang="en-US" u="sng" dirty="0" smtClean="0"/>
              <a:t>grudging</a:t>
            </a:r>
            <a:r>
              <a:rPr lang="en-US" dirty="0" smtClean="0"/>
              <a:t> favor for someone.</a:t>
            </a:r>
          </a:p>
          <a:p>
            <a:r>
              <a:rPr lang="en-US" dirty="0" smtClean="0"/>
              <a:t>How would a prisoner look with a </a:t>
            </a:r>
            <a:r>
              <a:rPr lang="en-US" u="sng" dirty="0" smtClean="0"/>
              <a:t>gaunt</a:t>
            </a:r>
            <a:r>
              <a:rPr lang="en-US" dirty="0" smtClean="0"/>
              <a:t> face.</a:t>
            </a:r>
          </a:p>
          <a:p>
            <a:r>
              <a:rPr lang="en-US" dirty="0" smtClean="0"/>
              <a:t>List places where you have </a:t>
            </a:r>
            <a:r>
              <a:rPr lang="en-US" u="sng" dirty="0" smtClean="0"/>
              <a:t>rummaged</a:t>
            </a:r>
            <a:r>
              <a:rPr lang="en-US" dirty="0" smtClean="0"/>
              <a:t>. What did you find?</a:t>
            </a:r>
          </a:p>
          <a:p>
            <a:r>
              <a:rPr lang="en-US" dirty="0" smtClean="0"/>
              <a:t>Describe the experience of </a:t>
            </a:r>
            <a:r>
              <a:rPr lang="en-US" u="sng" dirty="0" smtClean="0"/>
              <a:t>savoring</a:t>
            </a:r>
            <a:r>
              <a:rPr lang="en-US" dirty="0" smtClean="0"/>
              <a:t> a moment.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“Too Soon A Woman” pgs. 170-174</a:t>
            </a:r>
          </a:p>
          <a:p>
            <a:r>
              <a:rPr lang="en-US" dirty="0" smtClean="0"/>
              <a:t>As you read, complete story map worksheet</a:t>
            </a:r>
          </a:p>
          <a:p>
            <a:r>
              <a:rPr lang="en-US" dirty="0" smtClean="0"/>
              <a:t>After you read, complete vocabulary </a:t>
            </a:r>
            <a:r>
              <a:rPr lang="en-US" smtClean="0"/>
              <a:t>development worksheet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180109" y="1600199"/>
            <a:ext cx="8797636" cy="5091545"/>
          </a:xfrm>
        </p:spPr>
        <p:txBody>
          <a:bodyPr>
            <a:normAutofit fontScale="92500" lnSpcReduction="10000"/>
          </a:bodyPr>
          <a:lstStyle/>
          <a:p>
            <a:r>
              <a:rPr lang="en-US" dirty="0" smtClean="0"/>
              <a:t>Informational Texts- “Union Pacific Railroad” and Home, Sweet </a:t>
            </a:r>
            <a:r>
              <a:rPr lang="en-US" dirty="0" err="1" smtClean="0"/>
              <a:t>Soddie</a:t>
            </a:r>
            <a:r>
              <a:rPr lang="en-US" dirty="0" smtClean="0"/>
              <a:t>” a link to “Too Soon a Woman”; Historical documents and article</a:t>
            </a:r>
          </a:p>
          <a:p>
            <a:r>
              <a:rPr lang="en-US" dirty="0" smtClean="0"/>
              <a:t>Literary &amp; Reading Skills</a:t>
            </a:r>
          </a:p>
          <a:p>
            <a:pPr lvl="1"/>
            <a:r>
              <a:rPr lang="en-US" dirty="0" smtClean="0"/>
              <a:t>Compare and contrast the way ideas are treated and organized in texts</a:t>
            </a:r>
          </a:p>
          <a:p>
            <a:r>
              <a:rPr lang="en-US" dirty="0" smtClean="0"/>
              <a:t>Reading Focus- Comparing Texts: Treatment and Scope of Ideas</a:t>
            </a:r>
          </a:p>
          <a:p>
            <a:pPr lvl="1"/>
            <a:r>
              <a:rPr lang="en-US" dirty="0" smtClean="0"/>
              <a:t>Biased- one-sided treatment of the subject</a:t>
            </a:r>
          </a:p>
          <a:p>
            <a:pPr lvl="1"/>
            <a:r>
              <a:rPr lang="en-US" dirty="0" smtClean="0"/>
              <a:t>Objective- balanced treatment; presents all sides</a:t>
            </a:r>
          </a:p>
          <a:p>
            <a:pPr lvl="1"/>
            <a:r>
              <a:rPr lang="en-US" dirty="0" smtClean="0"/>
              <a:t>Broad scope- covers many aspects of a topic</a:t>
            </a:r>
          </a:p>
          <a:p>
            <a:pPr lvl="1"/>
            <a:r>
              <a:rPr lang="en-US" dirty="0" smtClean="0"/>
              <a:t>Limited scope- doesn’t cover many aspects; covers limited topics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lstStyle/>
          <a:p>
            <a:r>
              <a:rPr lang="en-US" dirty="0" smtClean="0"/>
              <a:t>As you read the historical document and article- consider what each text says and how it says it</a:t>
            </a:r>
          </a:p>
          <a:p>
            <a:pPr lvl="1"/>
            <a:r>
              <a:rPr lang="en-US" dirty="0" smtClean="0"/>
              <a:t>Is there evidence of bias, or is the treatment balanced and objective?</a:t>
            </a:r>
          </a:p>
          <a:p>
            <a:pPr lvl="1"/>
            <a:r>
              <a:rPr lang="en-US" dirty="0" smtClean="0"/>
              <a:t>Is the focus on the big picture or a small snapshot?</a:t>
            </a:r>
          </a:p>
          <a:p>
            <a:pPr lvl="1"/>
            <a:r>
              <a:rPr lang="en-US" dirty="0" smtClean="0"/>
              <a:t>How are the selections similar in their scope and treatment of ideas?</a:t>
            </a:r>
          </a:p>
          <a:p>
            <a:pPr lvl="1"/>
            <a:r>
              <a:rPr lang="en-US" dirty="0" smtClean="0"/>
              <a:t>How are they different?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“Union Pacific Railroad” pg. 179 and “Home, Sweet </a:t>
            </a:r>
            <a:r>
              <a:rPr lang="en-US" dirty="0" err="1" smtClean="0"/>
              <a:t>Soddie</a:t>
            </a:r>
            <a:r>
              <a:rPr lang="en-US" dirty="0" smtClean="0"/>
              <a:t>” pgs. 180-181</a:t>
            </a:r>
          </a:p>
          <a:p>
            <a:r>
              <a:rPr lang="en-US" dirty="0" smtClean="0"/>
              <a:t>As you read, complete Compare </a:t>
            </a:r>
            <a:r>
              <a:rPr lang="en-US" smtClean="0"/>
              <a:t>and Contrasts Texts Chart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235527" y="1600200"/>
            <a:ext cx="8530521" cy="5008418"/>
          </a:xfrm>
        </p:spPr>
        <p:txBody>
          <a:bodyPr>
            <a:normAutofit fontScale="92500" lnSpcReduction="10000"/>
          </a:bodyPr>
          <a:lstStyle/>
          <a:p>
            <a:r>
              <a:rPr lang="en-US" dirty="0" smtClean="0"/>
              <a:t>“Mrs. Flowers” by Maya Angelo</a:t>
            </a:r>
          </a:p>
          <a:p>
            <a:r>
              <a:rPr lang="en-US" dirty="0" smtClean="0"/>
              <a:t>About the Author- She has been an actor, a teacher, a speaker, a civil rights worker, and above all a writer of poems, plays, songs, screenplays, and newspaper articles</a:t>
            </a:r>
          </a:p>
          <a:p>
            <a:r>
              <a:rPr lang="en-US" dirty="0" smtClean="0"/>
              <a:t>Literary &amp; Reading Skills- compare and contrast characters from different historical era; identify main idea</a:t>
            </a:r>
          </a:p>
          <a:p>
            <a:r>
              <a:rPr lang="en-US" dirty="0" smtClean="0"/>
              <a:t>Literary Focus- A Character’s Influence</a:t>
            </a:r>
          </a:p>
          <a:p>
            <a:pPr lvl="1"/>
            <a:r>
              <a:rPr lang="en-US" dirty="0" smtClean="0"/>
              <a:t>People often reveal their character in hard times when they face tough conflicts; the way they live their everyday lives; and how they treat others</a:t>
            </a:r>
          </a:p>
          <a:p>
            <a:pPr lvl="1"/>
            <a:r>
              <a:rPr lang="en-US" dirty="0" smtClean="0"/>
              <a:t>In this autobiographical story a woman named Mrs. Flowers has an important influence on a young girl named Marguerite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Reading Focus- Determining the Main Idea: What’s It All About</a:t>
            </a:r>
          </a:p>
          <a:p>
            <a:pPr lvl="1"/>
            <a:r>
              <a:rPr lang="en-US" dirty="0" smtClean="0"/>
              <a:t>Main idea- is the message, opinion, or insight that is the focus of a piece of nonfiction writing</a:t>
            </a:r>
          </a:p>
          <a:p>
            <a:pPr lvl="1"/>
            <a:r>
              <a:rPr lang="en-US" dirty="0" smtClean="0"/>
              <a:t>To find the main idea- look for key statements and details made by the writer</a:t>
            </a:r>
          </a:p>
          <a:p>
            <a:r>
              <a:rPr lang="en-US" dirty="0" smtClean="0"/>
              <a:t>Background</a:t>
            </a:r>
          </a:p>
          <a:p>
            <a:pPr lvl="1"/>
            <a:r>
              <a:rPr lang="en-US" dirty="0" smtClean="0"/>
              <a:t>“Mrs. Flowers” is from a volume of Maya Angelo’s autobiography. A year before she met Mrs. Flowers, Marguerite had been violently assaulted by a friend of her mother’s.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Literature- Characters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Characterization- the way the writer reveals character</a:t>
            </a:r>
          </a:p>
          <a:p>
            <a:r>
              <a:rPr lang="en-US" dirty="0" smtClean="0"/>
              <a:t>Direct Characterization- the writer directly tells you what a character is like</a:t>
            </a:r>
          </a:p>
          <a:p>
            <a:r>
              <a:rPr lang="en-US" dirty="0" smtClean="0"/>
              <a:t>Indirect Characterization- the writer shows their characters in action and lets you decide what the characters are like by describing appearance, allowing you to hear the characters speak, revealing the characters’ thoughts and feelings, and showing how others react to the characters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lstStyle/>
          <a:p>
            <a:r>
              <a:rPr lang="en-US" dirty="0" smtClean="0"/>
              <a:t>Taut- tightly stretched</a:t>
            </a:r>
          </a:p>
          <a:p>
            <a:r>
              <a:rPr lang="en-US" dirty="0" smtClean="0"/>
              <a:t>Benign- kindly</a:t>
            </a:r>
          </a:p>
          <a:p>
            <a:r>
              <a:rPr lang="en-US" dirty="0" smtClean="0"/>
              <a:t>Infuse- fill</a:t>
            </a:r>
          </a:p>
          <a:p>
            <a:r>
              <a:rPr lang="en-US" dirty="0" smtClean="0"/>
              <a:t>Intolerant- unwilling to accept something</a:t>
            </a:r>
          </a:p>
          <a:p>
            <a:r>
              <a:rPr lang="en-US" dirty="0" smtClean="0"/>
              <a:t>Illiteracy- inability to read or write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 Practice</a:t>
            </a:r>
            <a:endParaRPr lang="en-US" dirty="0"/>
          </a:p>
        </p:txBody>
      </p:sp>
      <p:sp>
        <p:nvSpPr>
          <p:cNvPr id="3" name="Content Placeholder 2"/>
          <p:cNvSpPr>
            <a:spLocks noGrp="1"/>
          </p:cNvSpPr>
          <p:nvPr>
            <p:ph sz="quarter" idx="1"/>
          </p:nvPr>
        </p:nvSpPr>
        <p:spPr/>
        <p:txBody>
          <a:bodyPr/>
          <a:lstStyle/>
          <a:p>
            <a:r>
              <a:rPr lang="en-US" dirty="0" smtClean="0"/>
              <a:t>Sleep is to exhaustion as education is to ___.</a:t>
            </a:r>
          </a:p>
          <a:p>
            <a:r>
              <a:rPr lang="en-US" dirty="0" smtClean="0"/>
              <a:t>Mild is to gentle as kind is to ___.</a:t>
            </a:r>
          </a:p>
          <a:p>
            <a:r>
              <a:rPr lang="en-US" dirty="0" smtClean="0"/>
              <a:t>Empty is to vacate as fill is to ___.</a:t>
            </a:r>
          </a:p>
          <a:p>
            <a:r>
              <a:rPr lang="en-US" dirty="0" smtClean="0"/>
              <a:t>Loose is to tight as slack is to ___.</a:t>
            </a:r>
          </a:p>
          <a:p>
            <a:r>
              <a:rPr lang="en-US" dirty="0" smtClean="0"/>
              <a:t>Restless is to patient as accepting is to ___.</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“Mrs. Flowers” pgs. 186-189</a:t>
            </a:r>
          </a:p>
          <a:p>
            <a:r>
              <a:rPr lang="en-US" dirty="0" smtClean="0"/>
              <a:t>As you read, complete </a:t>
            </a:r>
            <a:r>
              <a:rPr lang="en-US" smtClean="0"/>
              <a:t>Event Worksheet</a:t>
            </a:r>
            <a:endParaRPr lang="en-US" dirty="0" smtClean="0"/>
          </a:p>
          <a:p>
            <a:r>
              <a:rPr lang="en-US" dirty="0" smtClean="0"/>
              <a:t>After you read, complete Character Influence Worksheet and Vocabulary Development Worksheet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166255" y="1600199"/>
            <a:ext cx="8811490" cy="5091545"/>
          </a:xfrm>
        </p:spPr>
        <p:txBody>
          <a:bodyPr>
            <a:normAutofit fontScale="92500" lnSpcReduction="10000"/>
          </a:bodyPr>
          <a:lstStyle/>
          <a:p>
            <a:r>
              <a:rPr lang="en-US" dirty="0" smtClean="0"/>
              <a:t>Comparing Literature- “Historical Data About the Battle of Shiloh”, “Drumbeats and Bullets”, “The Drummer Boy of Shiloh”, and “How I Came to Write The Drummer Boy of Shiloh”</a:t>
            </a:r>
          </a:p>
          <a:p>
            <a:r>
              <a:rPr lang="en-US" dirty="0" smtClean="0"/>
              <a:t>You are about to read a number of factual sources about the Battle of Shiloh to compare and contrast</a:t>
            </a:r>
          </a:p>
          <a:p>
            <a:r>
              <a:rPr lang="en-US" dirty="0" smtClean="0"/>
              <a:t>Literary &amp; Reading Skills</a:t>
            </a:r>
          </a:p>
          <a:p>
            <a:pPr lvl="1"/>
            <a:r>
              <a:rPr lang="en-US" dirty="0" smtClean="0"/>
              <a:t>Analyze historical fiction; evaluate historical accuracy; and compare and contrast texts</a:t>
            </a:r>
          </a:p>
          <a:p>
            <a:r>
              <a:rPr lang="en-US" dirty="0" smtClean="0"/>
              <a:t>Literary Focus- Historical Fiction</a:t>
            </a:r>
          </a:p>
          <a:p>
            <a:pPr lvl="1"/>
            <a:r>
              <a:rPr lang="en-US" dirty="0" smtClean="0"/>
              <a:t>Historical Fiction- combines an imaginative story with facts about the events that happened in the past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a:xfrm>
            <a:off x="235527" y="1600199"/>
            <a:ext cx="8714509" cy="5091545"/>
          </a:xfrm>
        </p:spPr>
        <p:txBody>
          <a:bodyPr>
            <a:normAutofit/>
          </a:bodyPr>
          <a:lstStyle/>
          <a:p>
            <a:r>
              <a:rPr lang="en-US" dirty="0" smtClean="0"/>
              <a:t>Reading Skills Focus- Checking Historical Accuracy</a:t>
            </a:r>
          </a:p>
          <a:p>
            <a:pPr lvl="1"/>
            <a:r>
              <a:rPr lang="en-US" dirty="0" smtClean="0"/>
              <a:t>When dealing with historical data, you may need to see how accurate the factual elements are</a:t>
            </a:r>
            <a:endParaRPr lang="en-US" dirty="0" smtClean="0"/>
          </a:p>
          <a:p>
            <a:r>
              <a:rPr lang="en-US" dirty="0" smtClean="0"/>
              <a:t>Elements of Historical Fiction</a:t>
            </a:r>
          </a:p>
          <a:p>
            <a:pPr lvl="1"/>
            <a:r>
              <a:rPr lang="en-US" dirty="0" smtClean="0"/>
              <a:t>Set during a real historical era</a:t>
            </a:r>
          </a:p>
          <a:p>
            <a:pPr lvl="1"/>
            <a:r>
              <a:rPr lang="en-US" dirty="0" smtClean="0"/>
              <a:t>Contains historically accurate details</a:t>
            </a:r>
          </a:p>
          <a:p>
            <a:pPr lvl="1"/>
            <a:r>
              <a:rPr lang="en-US" dirty="0" smtClean="0"/>
              <a:t>Includes fictional characters</a:t>
            </a:r>
          </a:p>
          <a:p>
            <a:pPr lvl="1"/>
            <a:r>
              <a:rPr lang="en-US" dirty="0" smtClean="0"/>
              <a:t>Often includes characters based on actual historical figures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Assignments</a:t>
            </a:r>
            <a:endParaRPr lang="en-US" dirty="0"/>
          </a:p>
        </p:txBody>
      </p:sp>
      <p:sp>
        <p:nvSpPr>
          <p:cNvPr id="3" name="Content Placeholder 2"/>
          <p:cNvSpPr>
            <a:spLocks noGrp="1"/>
          </p:cNvSpPr>
          <p:nvPr>
            <p:ph sz="quarter" idx="1"/>
          </p:nvPr>
        </p:nvSpPr>
        <p:spPr/>
        <p:txBody>
          <a:bodyPr>
            <a:normAutofit fontScale="92500"/>
          </a:bodyPr>
          <a:lstStyle/>
          <a:p>
            <a:r>
              <a:rPr lang="en-US" dirty="0" smtClean="0"/>
              <a:t>Read Historical Data About the Battle of Shiloh pg. 195</a:t>
            </a:r>
          </a:p>
          <a:p>
            <a:r>
              <a:rPr lang="en-US" dirty="0" smtClean="0"/>
              <a:t>Read “Drumbeats and Bullets” by Jim Murphy pg. 197</a:t>
            </a:r>
          </a:p>
          <a:p>
            <a:pPr lvl="1"/>
            <a:r>
              <a:rPr lang="en-US" dirty="0" smtClean="0"/>
              <a:t>As you read, complete outline</a:t>
            </a:r>
          </a:p>
          <a:p>
            <a:r>
              <a:rPr lang="en-US" dirty="0" smtClean="0"/>
              <a:t>Read “The Drummer Boy of Shiloh” by Ray Bradbury pg. 203</a:t>
            </a:r>
          </a:p>
          <a:p>
            <a:pPr lvl="1"/>
            <a:r>
              <a:rPr lang="en-US" dirty="0" smtClean="0"/>
              <a:t>As you read, </a:t>
            </a:r>
            <a:r>
              <a:rPr lang="en-US" smtClean="0"/>
              <a:t>complete story map</a:t>
            </a:r>
            <a:endParaRPr lang="en-US" dirty="0" smtClean="0"/>
          </a:p>
          <a:p>
            <a:r>
              <a:rPr lang="en-US" dirty="0" smtClean="0"/>
              <a:t>Read How I Came to Write “The Drummer Boy of Shiloh” by Ray Bradbury pg. 209</a:t>
            </a:r>
          </a:p>
          <a:p>
            <a:r>
              <a:rPr lang="en-US" dirty="0" smtClean="0"/>
              <a:t>After you read, complete Comparing Literature Chart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Literature- Characters, cont.</a:t>
            </a:r>
            <a:endParaRPr lang="en-US" dirty="0"/>
          </a:p>
        </p:txBody>
      </p:sp>
      <p:sp>
        <p:nvSpPr>
          <p:cNvPr id="3" name="Content Placeholder 2"/>
          <p:cNvSpPr>
            <a:spLocks noGrp="1"/>
          </p:cNvSpPr>
          <p:nvPr>
            <p:ph sz="quarter" idx="1"/>
          </p:nvPr>
        </p:nvSpPr>
        <p:spPr/>
        <p:txBody>
          <a:bodyPr/>
          <a:lstStyle/>
          <a:p>
            <a:r>
              <a:rPr lang="en-US" dirty="0" smtClean="0"/>
              <a:t>Motivation- what makes people behave the way they do</a:t>
            </a:r>
          </a:p>
          <a:p>
            <a:r>
              <a:rPr lang="en-US" dirty="0" smtClean="0"/>
              <a:t>Motives- why they do the things they do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612648" y="1600199"/>
            <a:ext cx="8153400" cy="5086107"/>
          </a:xfrm>
        </p:spPr>
        <p:txBody>
          <a:bodyPr>
            <a:normAutofit fontScale="92500"/>
          </a:bodyPr>
          <a:lstStyle/>
          <a:p>
            <a:r>
              <a:rPr lang="en-US" dirty="0" smtClean="0"/>
              <a:t>“Thanksgiving” by </a:t>
            </a:r>
            <a:r>
              <a:rPr lang="en-US" dirty="0" err="1" smtClean="0"/>
              <a:t>Kylene</a:t>
            </a:r>
            <a:r>
              <a:rPr lang="en-US" dirty="0" smtClean="0"/>
              <a:t> Beers</a:t>
            </a:r>
          </a:p>
          <a:p>
            <a:r>
              <a:rPr lang="en-US" dirty="0" smtClean="0"/>
              <a:t>Reading Skills- understand comparing and contrasting</a:t>
            </a:r>
          </a:p>
          <a:p>
            <a:pPr lvl="1"/>
            <a:r>
              <a:rPr lang="en-US" dirty="0" smtClean="0"/>
              <a:t>Comparisons- how things are similar</a:t>
            </a:r>
          </a:p>
          <a:p>
            <a:pPr lvl="1"/>
            <a:r>
              <a:rPr lang="en-US" dirty="0" smtClean="0"/>
              <a:t>Contrasts- how things are different</a:t>
            </a:r>
          </a:p>
          <a:p>
            <a:pPr lvl="1"/>
            <a:r>
              <a:rPr lang="en-US" dirty="0" smtClean="0"/>
              <a:t>Writers help you understand comparisons and contrasts by using signal words</a:t>
            </a:r>
          </a:p>
          <a:p>
            <a:pPr lvl="1"/>
            <a:r>
              <a:rPr lang="en-US" dirty="0" smtClean="0"/>
              <a:t>Comparisons- additionally, similarly, further, also, both</a:t>
            </a:r>
          </a:p>
          <a:p>
            <a:pPr lvl="1"/>
            <a:r>
              <a:rPr lang="en-US" dirty="0" smtClean="0"/>
              <a:t>Contrasts- except, although, but, however, instead</a:t>
            </a:r>
          </a:p>
          <a:p>
            <a:r>
              <a:rPr lang="en-US" dirty="0" smtClean="0"/>
              <a:t>As you read the article about Thanksgiving, look for signal words or phrases that help you compare and contrast Thanksgiving traditions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sz="quarter" idx="1"/>
          </p:nvPr>
        </p:nvSpPr>
        <p:spPr/>
        <p:txBody>
          <a:bodyPr/>
          <a:lstStyle/>
          <a:p>
            <a:r>
              <a:rPr lang="en-US" dirty="0" smtClean="0"/>
              <a:t>Read “Thanksgiving” pgs. 137-140</a:t>
            </a:r>
          </a:p>
          <a:p>
            <a:r>
              <a:rPr lang="en-US" dirty="0" smtClean="0"/>
              <a:t>After you read, complete H</a:t>
            </a:r>
            <a:r>
              <a:rPr lang="en-US" smtClean="0"/>
              <a:t>-map to </a:t>
            </a:r>
            <a:r>
              <a:rPr lang="en-US" dirty="0" smtClean="0"/>
              <a:t>compare and contrast Thanksgiving traditions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sz="quarter" idx="1"/>
          </p:nvPr>
        </p:nvSpPr>
        <p:spPr>
          <a:xfrm>
            <a:off x="155505" y="1600199"/>
            <a:ext cx="8811932" cy="5086107"/>
          </a:xfrm>
        </p:spPr>
        <p:txBody>
          <a:bodyPr>
            <a:normAutofit fontScale="92500" lnSpcReduction="20000"/>
          </a:bodyPr>
          <a:lstStyle/>
          <a:p>
            <a:r>
              <a:rPr lang="en-US" dirty="0" smtClean="0"/>
              <a:t>“from Harriet Tubman” by Ann </a:t>
            </a:r>
            <a:r>
              <a:rPr lang="en-US" dirty="0" err="1" smtClean="0"/>
              <a:t>Petry</a:t>
            </a:r>
            <a:endParaRPr lang="en-US" dirty="0" smtClean="0"/>
          </a:p>
          <a:p>
            <a:r>
              <a:rPr lang="en-US" dirty="0" smtClean="0"/>
              <a:t>About the Author</a:t>
            </a:r>
          </a:p>
          <a:p>
            <a:pPr lvl="1"/>
            <a:r>
              <a:rPr lang="en-US" dirty="0" smtClean="0"/>
              <a:t>A granddaughter of a man who escaped from slavery</a:t>
            </a:r>
          </a:p>
          <a:p>
            <a:r>
              <a:rPr lang="en-US" dirty="0" smtClean="0"/>
              <a:t>Reading &amp; Literary Skills</a:t>
            </a:r>
          </a:p>
          <a:p>
            <a:pPr lvl="1"/>
            <a:r>
              <a:rPr lang="en-US" dirty="0" smtClean="0"/>
              <a:t>Compare and contrast characters from different historical eras; make inferences</a:t>
            </a:r>
          </a:p>
          <a:p>
            <a:r>
              <a:rPr lang="en-US" dirty="0" smtClean="0"/>
              <a:t>Literary Focus- Characters in Biography</a:t>
            </a:r>
          </a:p>
          <a:p>
            <a:pPr lvl="1"/>
            <a:r>
              <a:rPr lang="en-US" dirty="0" smtClean="0"/>
              <a:t>Biography- the story of someone’s life written by another person</a:t>
            </a:r>
          </a:p>
          <a:p>
            <a:pPr lvl="1"/>
            <a:r>
              <a:rPr lang="en-US" dirty="0" smtClean="0"/>
              <a:t>With biographies, we get to acquainted with the characters in the story the same way we get to know people- by observing their actions (what they say and do) and their motivations (the reasons for their actions</a:t>
            </a:r>
          </a:p>
          <a:p>
            <a:pPr lvl="1"/>
            <a:r>
              <a:rPr lang="en-US" dirty="0" smtClean="0"/>
              <a:t>We learn about their values, how they interact with others, and compare these characters with the people we know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sz="quarter" idx="1"/>
          </p:nvPr>
        </p:nvSpPr>
        <p:spPr/>
        <p:txBody>
          <a:bodyPr/>
          <a:lstStyle/>
          <a:p>
            <a:r>
              <a:rPr lang="en-US" dirty="0" smtClean="0"/>
              <a:t>Reading Focus- Making Inferences</a:t>
            </a:r>
          </a:p>
          <a:p>
            <a:pPr lvl="1"/>
            <a:r>
              <a:rPr lang="en-US" dirty="0" smtClean="0"/>
              <a:t>Inferences- conclusions we come to based on information in the text and what we already know</a:t>
            </a:r>
          </a:p>
          <a:p>
            <a:pPr lvl="1"/>
            <a:r>
              <a:rPr lang="en-US" dirty="0" smtClean="0"/>
              <a:t>It is an educated guess</a:t>
            </a:r>
          </a:p>
          <a:p>
            <a:pPr lvl="1"/>
            <a:r>
              <a:rPr lang="en-US" dirty="0" smtClean="0"/>
              <a:t>As you read this biography, stop at the open book signs to make inferences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sz="quarter" idx="1"/>
          </p:nvPr>
        </p:nvSpPr>
        <p:spPr/>
        <p:txBody>
          <a:bodyPr/>
          <a:lstStyle/>
          <a:p>
            <a:r>
              <a:rPr lang="en-US" dirty="0" smtClean="0"/>
              <a:t>Fugitives-people fleeing from danger</a:t>
            </a:r>
          </a:p>
          <a:p>
            <a:r>
              <a:rPr lang="en-US" dirty="0" smtClean="0"/>
              <a:t>Incomprehensible- impossible to understand</a:t>
            </a:r>
          </a:p>
          <a:p>
            <a:r>
              <a:rPr lang="en-US" dirty="0" smtClean="0"/>
              <a:t>Incentive- reason to do something; motivation</a:t>
            </a:r>
          </a:p>
          <a:p>
            <a:r>
              <a:rPr lang="en-US" dirty="0" smtClean="0"/>
              <a:t>Dispel- scatter; drive away</a:t>
            </a:r>
          </a:p>
          <a:p>
            <a:r>
              <a:rPr lang="en-US" dirty="0" smtClean="0"/>
              <a:t>Eloquence- ability to write or speak gracefully or convincingly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B7CB3BBE27CD4A872A8FA95C3323B7" ma:contentTypeVersion="0" ma:contentTypeDescription="Create a new document." ma:contentTypeScope="" ma:versionID="244acf3105764a033f7e4b2f6211269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888519-9AE1-49A9-98B8-387D38AEACB8}"/>
</file>

<file path=customXml/itemProps2.xml><?xml version="1.0" encoding="utf-8"?>
<ds:datastoreItem xmlns:ds="http://schemas.openxmlformats.org/officeDocument/2006/customXml" ds:itemID="{04635CE2-F60C-424B-B766-4B522F41EB99}"/>
</file>

<file path=customXml/itemProps3.xml><?xml version="1.0" encoding="utf-8"?>
<ds:datastoreItem xmlns:ds="http://schemas.openxmlformats.org/officeDocument/2006/customXml" ds:itemID="{268AA14A-92D4-4239-B4CB-C20520313350}"/>
</file>

<file path=docProps/app.xml><?xml version="1.0" encoding="utf-8"?>
<Properties xmlns="http://schemas.openxmlformats.org/officeDocument/2006/extended-properties" xmlns:vt="http://schemas.openxmlformats.org/officeDocument/2006/docPropsVTypes">
  <Template>Median.thmx</Template>
  <TotalTime>213</TotalTime>
  <Words>1991</Words>
  <Application>Microsoft Office PowerPoint</Application>
  <PresentationFormat>On-screen Show (4:3)</PresentationFormat>
  <Paragraphs>213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Median</vt:lpstr>
      <vt:lpstr>Collection 2: do the right thing</vt:lpstr>
      <vt:lpstr>Introducing the Collection</vt:lpstr>
      <vt:lpstr>Elements of Literature- Characters</vt:lpstr>
      <vt:lpstr>Elements of Literature- Characters, cont.</vt:lpstr>
      <vt:lpstr>Before you read</vt:lpstr>
      <vt:lpstr>Reading Assignment</vt:lpstr>
      <vt:lpstr>Before you read</vt:lpstr>
      <vt:lpstr>Before you read, cont.</vt:lpstr>
      <vt:lpstr>Vocabulary Development</vt:lpstr>
      <vt:lpstr>Vocabulary Development Practice</vt:lpstr>
      <vt:lpstr>Reading Assignment</vt:lpstr>
      <vt:lpstr>Before you read</vt:lpstr>
      <vt:lpstr>Before you read, cont.</vt:lpstr>
      <vt:lpstr>Reading Assignment</vt:lpstr>
      <vt:lpstr>Before you read</vt:lpstr>
      <vt:lpstr>Before you read, cont.</vt:lpstr>
      <vt:lpstr>Vocabulary Development</vt:lpstr>
      <vt:lpstr>Vocabulary Development Practice</vt:lpstr>
      <vt:lpstr>Reading Assignment</vt:lpstr>
      <vt:lpstr>Before you read</vt:lpstr>
      <vt:lpstr>Before you read, cont.</vt:lpstr>
      <vt:lpstr>Vocabulary Development</vt:lpstr>
      <vt:lpstr>Vocabulary Development Practice</vt:lpstr>
      <vt:lpstr>Reading Assignment</vt:lpstr>
      <vt:lpstr>Before you read</vt:lpstr>
      <vt:lpstr>Before you read, cont.</vt:lpstr>
      <vt:lpstr>Reading Assignment</vt:lpstr>
      <vt:lpstr>Before you read</vt:lpstr>
      <vt:lpstr>Before you read, cont.</vt:lpstr>
      <vt:lpstr>Vocabulary Development</vt:lpstr>
      <vt:lpstr>Vocabulary Development Practice</vt:lpstr>
      <vt:lpstr>Reading Assignment</vt:lpstr>
      <vt:lpstr>Before you read</vt:lpstr>
      <vt:lpstr>Before you Read, cont.</vt:lpstr>
      <vt:lpstr>Reading Assignments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2: do the right thing</dc:title>
  <dc:creator>B E</dc:creator>
  <cp:lastModifiedBy>Hanson School</cp:lastModifiedBy>
  <cp:revision>20</cp:revision>
  <dcterms:created xsi:type="dcterms:W3CDTF">2010-12-09T02:32:06Z</dcterms:created>
  <dcterms:modified xsi:type="dcterms:W3CDTF">2011-03-03T17:07:54Z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0x010100A9B7CB3BBE27CD4A872A8FA95C3323B7</vt:lpwstr>
  </property>
</Properties>
</file>